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ru-RU"/>
              <a:t>Образец заголовка</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033DB2B-8A20-4261-9AA9-F7090CF9297D}" type="datetimeFigureOut">
              <a:rPr lang="ru-RU" smtClean="0"/>
              <a:t>24.10.2019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323157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033DB2B-8A20-4261-9AA9-F7090CF9297D}" type="datetimeFigureOut">
              <a:rPr lang="ru-RU" smtClean="0"/>
              <a:t>24.10.2019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118182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033DB2B-8A20-4261-9AA9-F7090CF9297D}" type="datetimeFigureOut">
              <a:rPr lang="ru-RU" smtClean="0"/>
              <a:t>24.10.2019</a:t>
            </a:fld>
            <a:endParaRPr lang="ru-RU"/>
          </a:p>
        </p:txBody>
      </p:sp>
      <p:sp>
        <p:nvSpPr>
          <p:cNvPr id="5" name="Footer Placeholder 4"/>
          <p:cNvSpPr>
            <a:spLocks noGrp="1"/>
          </p:cNvSpPr>
          <p:nvPr>
            <p:ph type="ftr" sz="quarter" idx="11"/>
          </p:nvPr>
        </p:nvSpPr>
        <p:spPr>
          <a:xfrm>
            <a:off x="3776135" y="6422854"/>
            <a:ext cx="4279669" cy="365125"/>
          </a:xfrm>
        </p:spPr>
        <p:txBody>
          <a:bodyPr/>
          <a:lstStyle/>
          <a:p>
            <a:endParaRPr lang="ru-RU"/>
          </a:p>
        </p:txBody>
      </p:sp>
      <p:sp>
        <p:nvSpPr>
          <p:cNvPr id="6" name="Slide Number Placeholder 5"/>
          <p:cNvSpPr>
            <a:spLocks noGrp="1"/>
          </p:cNvSpPr>
          <p:nvPr>
            <p:ph type="sldNum" sz="quarter" idx="12"/>
          </p:nvPr>
        </p:nvSpPr>
        <p:spPr>
          <a:xfrm>
            <a:off x="8073048" y="6422854"/>
            <a:ext cx="879759" cy="365125"/>
          </a:xfrm>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195977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033DB2B-8A20-4261-9AA9-F7090CF9297D}" type="datetimeFigureOut">
              <a:rPr lang="ru-RU" smtClean="0"/>
              <a:t>24.10.2019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178039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3033DB2B-8A20-4261-9AA9-F7090CF9297D}" type="datetimeFigureOut">
              <a:rPr lang="ru-RU" smtClean="0"/>
              <a:t>24.10.2019</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5EC13DB-800F-41ED-87B9-EAD0371EE31E}" type="slidenum">
              <a:rPr lang="ru-RU" smtClean="0"/>
              <a:t>‹#›</a:t>
            </a:fld>
            <a:endParaRPr lang="ru-RU"/>
          </a:p>
        </p:txBody>
      </p:sp>
    </p:spTree>
    <p:extLst>
      <p:ext uri="{BB962C8B-B14F-4D97-AF65-F5344CB8AC3E}">
        <p14:creationId xmlns:p14="http://schemas.microsoft.com/office/powerpoint/2010/main" val="28240213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033DB2B-8A20-4261-9AA9-F7090CF9297D}" type="datetimeFigureOut">
              <a:rPr lang="ru-RU" smtClean="0"/>
              <a:t>24.10.2019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257029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033DB2B-8A20-4261-9AA9-F7090CF9297D}" type="datetimeFigureOut">
              <a:rPr lang="ru-RU" smtClean="0"/>
              <a:t>24.10.2019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207181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033DB2B-8A20-4261-9AA9-F7090CF9297D}" type="datetimeFigureOut">
              <a:rPr lang="ru-RU" smtClean="0"/>
              <a:t>24.10.2019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43858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3DB2B-8A20-4261-9AA9-F7090CF9297D}" type="datetimeFigureOut">
              <a:rPr lang="ru-RU" smtClean="0"/>
              <a:t>24.10.2019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251455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033DB2B-8A20-4261-9AA9-F7090CF9297D}" type="datetimeFigureOut">
              <a:rPr lang="ru-RU" smtClean="0"/>
              <a:t>24.10.2019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7678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033DB2B-8A20-4261-9AA9-F7090CF9297D}" type="datetimeFigureOut">
              <a:rPr lang="ru-RU" smtClean="0"/>
              <a:t>24.10.2019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EC13DB-800F-41ED-87B9-EAD0371EE31E}" type="slidenum">
              <a:rPr lang="ru-RU" smtClean="0"/>
              <a:t>‹#›</a:t>
            </a:fld>
            <a:endParaRPr lang="ru-RU"/>
          </a:p>
        </p:txBody>
      </p:sp>
    </p:spTree>
    <p:extLst>
      <p:ext uri="{BB962C8B-B14F-4D97-AF65-F5344CB8AC3E}">
        <p14:creationId xmlns:p14="http://schemas.microsoft.com/office/powerpoint/2010/main" val="376239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033DB2B-8A20-4261-9AA9-F7090CF9297D}" type="datetimeFigureOut">
              <a:rPr lang="ru-RU" smtClean="0"/>
              <a:t>24.10.2019</a:t>
            </a:fld>
            <a:endParaRPr lang="ru-RU"/>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5EC13DB-800F-41ED-87B9-EAD0371EE31E}" type="slidenum">
              <a:rPr lang="ru-RU" smtClean="0"/>
              <a:t>‹#›</a:t>
            </a:fld>
            <a:endParaRPr lang="ru-RU"/>
          </a:p>
        </p:txBody>
      </p:sp>
    </p:spTree>
    <p:extLst>
      <p:ext uri="{BB962C8B-B14F-4D97-AF65-F5344CB8AC3E}">
        <p14:creationId xmlns:p14="http://schemas.microsoft.com/office/powerpoint/2010/main" val="25725966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86710F-58D9-4AE9-918A-B43C44CE86F5}"/>
              </a:ext>
            </a:extLst>
          </p:cNvPr>
          <p:cNvSpPr>
            <a:spLocks noGrp="1"/>
          </p:cNvSpPr>
          <p:nvPr>
            <p:ph type="ctrTitle"/>
          </p:nvPr>
        </p:nvSpPr>
        <p:spPr/>
        <p:txBody>
          <a:bodyPr/>
          <a:lstStyle/>
          <a:p>
            <a:r>
              <a:rPr lang="en-US" dirty="0"/>
              <a:t>models</a:t>
            </a:r>
            <a:endParaRPr lang="ru-RU" dirty="0"/>
          </a:p>
        </p:txBody>
      </p:sp>
      <p:sp>
        <p:nvSpPr>
          <p:cNvPr id="3" name="Подзаголовок 2">
            <a:extLst>
              <a:ext uri="{FF2B5EF4-FFF2-40B4-BE49-F238E27FC236}">
                <a16:creationId xmlns:a16="http://schemas.microsoft.com/office/drawing/2014/main" id="{FF3BC23A-CB94-4BD8-B9DE-60952629F5F2}"/>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52745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CC4E7-B313-4329-8987-030C36AC8949}"/>
              </a:ext>
            </a:extLst>
          </p:cNvPr>
          <p:cNvSpPr>
            <a:spLocks noGrp="1"/>
          </p:cNvSpPr>
          <p:nvPr>
            <p:ph type="title"/>
          </p:nvPr>
        </p:nvSpPr>
        <p:spPr/>
        <p:txBody>
          <a:bodyPr/>
          <a:lstStyle/>
          <a:p>
            <a:pPr algn="ctr"/>
            <a:r>
              <a:rPr lang="en-US" dirty="0">
                <a:solidFill>
                  <a:srgbClr val="7030A0"/>
                </a:solidFill>
              </a:rPr>
              <a:t>Simulink blocks</a:t>
            </a:r>
            <a:endParaRPr lang="ru-RU" dirty="0">
              <a:solidFill>
                <a:srgbClr val="7030A0"/>
              </a:solidFill>
            </a:endParaRPr>
          </a:p>
        </p:txBody>
      </p:sp>
      <p:sp>
        <p:nvSpPr>
          <p:cNvPr id="3" name="Объект 2">
            <a:extLst>
              <a:ext uri="{FF2B5EF4-FFF2-40B4-BE49-F238E27FC236}">
                <a16:creationId xmlns:a16="http://schemas.microsoft.com/office/drawing/2014/main" id="{4544662C-961B-4BD8-A33D-C9359CDD3B70}"/>
              </a:ext>
            </a:extLst>
          </p:cNvPr>
          <p:cNvSpPr>
            <a:spLocks noGrp="1"/>
          </p:cNvSpPr>
          <p:nvPr>
            <p:ph idx="1"/>
          </p:nvPr>
        </p:nvSpPr>
        <p:spPr>
          <a:xfrm>
            <a:off x="793116" y="1298260"/>
            <a:ext cx="10603685" cy="4909868"/>
          </a:xfrm>
        </p:spPr>
        <p:txBody>
          <a:bodyPr>
            <a:normAutofit/>
          </a:bodyPr>
          <a:lstStyle/>
          <a:p>
            <a:endParaRPr lang="ru-RU" sz="2800" dirty="0">
              <a:solidFill>
                <a:schemeClr val="bg1"/>
              </a:solidFill>
            </a:endParaRPr>
          </a:p>
          <a:p>
            <a:r>
              <a:rPr lang="en-US" sz="2800" dirty="0">
                <a:solidFill>
                  <a:schemeClr val="bg1"/>
                </a:solidFill>
              </a:rPr>
              <a:t>A new MATLAB/Simulink based integrated environment for the simulation and for the control design for more general robot systems. </a:t>
            </a:r>
          </a:p>
          <a:p>
            <a:r>
              <a:rPr lang="en-US" sz="2800" dirty="0">
                <a:solidFill>
                  <a:schemeClr val="bg1"/>
                </a:solidFill>
              </a:rPr>
              <a:t>A crucial feature for development of robot control systems is that the user can easy switch between using model or a real system in the simulation loop.</a:t>
            </a:r>
            <a:endParaRPr lang="ru-RU" sz="2800" dirty="0">
              <a:solidFill>
                <a:schemeClr val="bg1"/>
              </a:solidFill>
            </a:endParaRPr>
          </a:p>
        </p:txBody>
      </p:sp>
      <p:pic>
        <p:nvPicPr>
          <p:cNvPr id="4" name="Рисунок 3">
            <a:extLst>
              <a:ext uri="{FF2B5EF4-FFF2-40B4-BE49-F238E27FC236}">
                <a16:creationId xmlns:a16="http://schemas.microsoft.com/office/drawing/2014/main" id="{A6EC6E74-2BB0-4362-910F-5CE6BC6C698E}"/>
              </a:ext>
            </a:extLst>
          </p:cNvPr>
          <p:cNvPicPr>
            <a:picLocks noChangeAspect="1"/>
          </p:cNvPicPr>
          <p:nvPr/>
        </p:nvPicPr>
        <p:blipFill>
          <a:blip r:embed="rId2"/>
          <a:stretch>
            <a:fillRect/>
          </a:stretch>
        </p:blipFill>
        <p:spPr>
          <a:xfrm>
            <a:off x="2502398" y="4011897"/>
            <a:ext cx="7187204" cy="2846103"/>
          </a:xfrm>
          <a:prstGeom prst="rect">
            <a:avLst/>
          </a:prstGeom>
        </p:spPr>
      </p:pic>
    </p:spTree>
    <p:extLst>
      <p:ext uri="{BB962C8B-B14F-4D97-AF65-F5344CB8AC3E}">
        <p14:creationId xmlns:p14="http://schemas.microsoft.com/office/powerpoint/2010/main" val="217097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C62236-2F1E-4B9A-94D5-B22E079AEEAF}"/>
              </a:ext>
            </a:extLst>
          </p:cNvPr>
          <p:cNvSpPr>
            <a:spLocks noGrp="1"/>
          </p:cNvSpPr>
          <p:nvPr>
            <p:ph type="title"/>
          </p:nvPr>
        </p:nvSpPr>
        <p:spPr/>
        <p:txBody>
          <a:bodyPr/>
          <a:lstStyle/>
          <a:p>
            <a:pPr algn="ctr"/>
            <a:r>
              <a:rPr lang="en-US" dirty="0">
                <a:solidFill>
                  <a:srgbClr val="7030A0"/>
                </a:solidFill>
              </a:rPr>
              <a:t>Simulink blocks</a:t>
            </a:r>
            <a:endParaRPr lang="ru-RU" dirty="0">
              <a:solidFill>
                <a:srgbClr val="7030A0"/>
              </a:solidFill>
            </a:endParaRPr>
          </a:p>
        </p:txBody>
      </p:sp>
      <p:sp>
        <p:nvSpPr>
          <p:cNvPr id="3" name="Объект 2">
            <a:extLst>
              <a:ext uri="{FF2B5EF4-FFF2-40B4-BE49-F238E27FC236}">
                <a16:creationId xmlns:a16="http://schemas.microsoft.com/office/drawing/2014/main" id="{CE6D8A45-D94A-434C-A119-B3FFF6F58FC9}"/>
              </a:ext>
            </a:extLst>
          </p:cNvPr>
          <p:cNvSpPr>
            <a:spLocks noGrp="1"/>
          </p:cNvSpPr>
          <p:nvPr>
            <p:ph idx="1"/>
          </p:nvPr>
        </p:nvSpPr>
        <p:spPr>
          <a:xfrm>
            <a:off x="584615" y="1109272"/>
            <a:ext cx="11032761" cy="5748728"/>
          </a:xfrm>
        </p:spPr>
        <p:txBody>
          <a:bodyPr>
            <a:normAutofit fontScale="92500" lnSpcReduction="10000"/>
          </a:bodyPr>
          <a:lstStyle/>
          <a:p>
            <a:endParaRPr lang="ru-RU" dirty="0"/>
          </a:p>
          <a:p>
            <a:endParaRPr lang="ru-RU" sz="2800" dirty="0"/>
          </a:p>
          <a:p>
            <a:r>
              <a:rPr lang="en-US" sz="3500" dirty="0">
                <a:solidFill>
                  <a:schemeClr val="bg1"/>
                </a:solidFill>
              </a:rPr>
              <a:t>To simulate the kinematics and dynamics of arbitrary chosen kinematic chain describing different manipulators,</a:t>
            </a:r>
          </a:p>
          <a:p>
            <a:r>
              <a:rPr lang="en-US" sz="3500" dirty="0">
                <a:solidFill>
                  <a:schemeClr val="bg1"/>
                </a:solidFill>
              </a:rPr>
              <a:t>To enable integration of different sensor systems like vision and force sensors,</a:t>
            </a:r>
          </a:p>
          <a:p>
            <a:r>
              <a:rPr lang="en-US" sz="3500" dirty="0">
                <a:solidFill>
                  <a:schemeClr val="bg1"/>
                </a:solidFill>
              </a:rPr>
              <a:t>To enable simulation of scenarios for complex robot tasks,</a:t>
            </a:r>
          </a:p>
          <a:p>
            <a:r>
              <a:rPr lang="en-US" sz="3500" dirty="0">
                <a:solidFill>
                  <a:schemeClr val="bg1"/>
                </a:solidFill>
              </a:rPr>
              <a:t>To include the model the robots' environments,</a:t>
            </a:r>
          </a:p>
          <a:p>
            <a:r>
              <a:rPr lang="en-US" sz="3500" dirty="0">
                <a:solidFill>
                  <a:schemeClr val="bg1"/>
                </a:solidFill>
              </a:rPr>
              <a:t>To visualize the robots and their environment,</a:t>
            </a:r>
          </a:p>
          <a:p>
            <a:r>
              <a:rPr lang="en-US" sz="3500" dirty="0">
                <a:solidFill>
                  <a:schemeClr val="bg1"/>
                </a:solidFill>
              </a:rPr>
              <a:t>To enable integration of real robots in the simulation loop and to allow distributed computation over more computers.</a:t>
            </a:r>
          </a:p>
          <a:p>
            <a:endParaRPr lang="ru-RU" dirty="0"/>
          </a:p>
        </p:txBody>
      </p:sp>
    </p:spTree>
    <p:extLst>
      <p:ext uri="{BB962C8B-B14F-4D97-AF65-F5344CB8AC3E}">
        <p14:creationId xmlns:p14="http://schemas.microsoft.com/office/powerpoint/2010/main" val="377595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5B0ED2-C55E-4D2C-83EA-639EB83ED96D}"/>
              </a:ext>
            </a:extLst>
          </p:cNvPr>
          <p:cNvSpPr>
            <a:spLocks noGrp="1"/>
          </p:cNvSpPr>
          <p:nvPr>
            <p:ph type="title"/>
          </p:nvPr>
        </p:nvSpPr>
        <p:spPr/>
        <p:txBody>
          <a:bodyPr/>
          <a:lstStyle/>
          <a:p>
            <a:pPr algn="ctr"/>
            <a:r>
              <a:rPr lang="en-US" dirty="0">
                <a:solidFill>
                  <a:srgbClr val="7030A0"/>
                </a:solidFill>
              </a:rPr>
              <a:t>Simulink blocks</a:t>
            </a:r>
            <a:endParaRPr lang="ru-RU" dirty="0">
              <a:solidFill>
                <a:srgbClr val="7030A0"/>
              </a:solidFill>
            </a:endParaRPr>
          </a:p>
        </p:txBody>
      </p:sp>
      <p:pic>
        <p:nvPicPr>
          <p:cNvPr id="7" name="Объект 6">
            <a:extLst>
              <a:ext uri="{FF2B5EF4-FFF2-40B4-BE49-F238E27FC236}">
                <a16:creationId xmlns:a16="http://schemas.microsoft.com/office/drawing/2014/main" id="{4D9E36E0-4D5F-454B-A3EC-2292F3688C08}"/>
              </a:ext>
            </a:extLst>
          </p:cNvPr>
          <p:cNvPicPr>
            <a:picLocks noGrp="1" noChangeAspect="1"/>
          </p:cNvPicPr>
          <p:nvPr>
            <p:ph idx="1"/>
          </p:nvPr>
        </p:nvPicPr>
        <p:blipFill>
          <a:blip r:embed="rId2"/>
          <a:stretch>
            <a:fillRect/>
          </a:stretch>
        </p:blipFill>
        <p:spPr>
          <a:xfrm>
            <a:off x="0" y="1792936"/>
            <a:ext cx="12502495" cy="4780888"/>
          </a:xfrm>
          <a:prstGeom prst="rect">
            <a:avLst/>
          </a:prstGeom>
        </p:spPr>
      </p:pic>
    </p:spTree>
    <p:extLst>
      <p:ext uri="{BB962C8B-B14F-4D97-AF65-F5344CB8AC3E}">
        <p14:creationId xmlns:p14="http://schemas.microsoft.com/office/powerpoint/2010/main" val="97821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1BB86E-145F-4AA5-A79D-319A69283522}"/>
              </a:ext>
            </a:extLst>
          </p:cNvPr>
          <p:cNvSpPr>
            <a:spLocks noGrp="1"/>
          </p:cNvSpPr>
          <p:nvPr>
            <p:ph type="title"/>
          </p:nvPr>
        </p:nvSpPr>
        <p:spPr/>
        <p:txBody>
          <a:bodyPr/>
          <a:lstStyle/>
          <a:p>
            <a:pPr algn="ctr"/>
            <a:r>
              <a:rPr lang="en-US" dirty="0">
                <a:solidFill>
                  <a:srgbClr val="7030A0"/>
                </a:solidFill>
              </a:rPr>
              <a:t>Simulink blocks</a:t>
            </a:r>
            <a:endParaRPr lang="ru-RU" dirty="0">
              <a:solidFill>
                <a:srgbClr val="7030A0"/>
              </a:solidFill>
            </a:endParaRPr>
          </a:p>
        </p:txBody>
      </p:sp>
      <p:pic>
        <p:nvPicPr>
          <p:cNvPr id="4" name="Объект 3">
            <a:extLst>
              <a:ext uri="{FF2B5EF4-FFF2-40B4-BE49-F238E27FC236}">
                <a16:creationId xmlns:a16="http://schemas.microsoft.com/office/drawing/2014/main" id="{B38EA6C9-1F2F-4733-B2FB-1C8C8D766643}"/>
              </a:ext>
            </a:extLst>
          </p:cNvPr>
          <p:cNvPicPr>
            <a:picLocks noGrp="1" noChangeAspect="1"/>
          </p:cNvPicPr>
          <p:nvPr>
            <p:ph idx="1"/>
          </p:nvPr>
        </p:nvPicPr>
        <p:blipFill>
          <a:blip r:embed="rId2"/>
          <a:stretch>
            <a:fillRect/>
          </a:stretch>
        </p:blipFill>
        <p:spPr>
          <a:xfrm>
            <a:off x="-24310" y="1950052"/>
            <a:ext cx="9398184" cy="4780888"/>
          </a:xfrm>
          <a:prstGeom prst="rect">
            <a:avLst/>
          </a:prstGeom>
        </p:spPr>
      </p:pic>
      <p:pic>
        <p:nvPicPr>
          <p:cNvPr id="5" name="Рисунок 4">
            <a:extLst>
              <a:ext uri="{FF2B5EF4-FFF2-40B4-BE49-F238E27FC236}">
                <a16:creationId xmlns:a16="http://schemas.microsoft.com/office/drawing/2014/main" id="{E5537A9C-5265-40A1-BC0A-277986E9718D}"/>
              </a:ext>
            </a:extLst>
          </p:cNvPr>
          <p:cNvPicPr>
            <a:picLocks noChangeAspect="1"/>
          </p:cNvPicPr>
          <p:nvPr/>
        </p:nvPicPr>
        <p:blipFill>
          <a:blip r:embed="rId3"/>
          <a:stretch>
            <a:fillRect/>
          </a:stretch>
        </p:blipFill>
        <p:spPr>
          <a:xfrm>
            <a:off x="9512157" y="1950052"/>
            <a:ext cx="1921463" cy="4938004"/>
          </a:xfrm>
          <a:prstGeom prst="rect">
            <a:avLst/>
          </a:prstGeom>
        </p:spPr>
      </p:pic>
    </p:spTree>
    <p:extLst>
      <p:ext uri="{BB962C8B-B14F-4D97-AF65-F5344CB8AC3E}">
        <p14:creationId xmlns:p14="http://schemas.microsoft.com/office/powerpoint/2010/main" val="109327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8E6515-57AE-4C31-AEA4-3EEFBC86477C}"/>
              </a:ext>
            </a:extLst>
          </p:cNvPr>
          <p:cNvSpPr>
            <a:spLocks noGrp="1"/>
          </p:cNvSpPr>
          <p:nvPr>
            <p:ph type="title"/>
          </p:nvPr>
        </p:nvSpPr>
        <p:spPr/>
        <p:txBody>
          <a:bodyPr/>
          <a:lstStyle/>
          <a:p>
            <a:pPr algn="ctr"/>
            <a:r>
              <a:rPr lang="en-US" dirty="0">
                <a:solidFill>
                  <a:srgbClr val="7030A0"/>
                </a:solidFill>
              </a:rPr>
              <a:t>Robot model</a:t>
            </a:r>
            <a:endParaRPr lang="ru-RU" dirty="0">
              <a:solidFill>
                <a:srgbClr val="7030A0"/>
              </a:solidFill>
            </a:endParaRPr>
          </a:p>
        </p:txBody>
      </p:sp>
      <p:sp>
        <p:nvSpPr>
          <p:cNvPr id="3" name="Объект 2">
            <a:extLst>
              <a:ext uri="{FF2B5EF4-FFF2-40B4-BE49-F238E27FC236}">
                <a16:creationId xmlns:a16="http://schemas.microsoft.com/office/drawing/2014/main" id="{E8D7685B-9D15-4AD0-A233-BF743E7484C1}"/>
              </a:ext>
            </a:extLst>
          </p:cNvPr>
          <p:cNvSpPr>
            <a:spLocks noGrp="1"/>
          </p:cNvSpPr>
          <p:nvPr>
            <p:ph idx="1"/>
          </p:nvPr>
        </p:nvSpPr>
        <p:spPr>
          <a:xfrm>
            <a:off x="176472" y="2086630"/>
            <a:ext cx="9784080" cy="4206240"/>
          </a:xfrm>
        </p:spPr>
        <p:txBody>
          <a:bodyPr/>
          <a:lstStyle/>
          <a:p>
            <a:pPr marL="0" indent="0">
              <a:buNone/>
            </a:pPr>
            <a:r>
              <a:rPr lang="en-US" sz="3600" dirty="0">
                <a:solidFill>
                  <a:srgbClr val="FFFF00"/>
                </a:solidFill>
              </a:rPr>
              <a:t>For each robot we need</a:t>
            </a:r>
            <a:r>
              <a:rPr lang="en-US" sz="3600" dirty="0"/>
              <a:t>:</a:t>
            </a:r>
          </a:p>
          <a:p>
            <a:r>
              <a:rPr lang="en-US" sz="3600" dirty="0">
                <a:solidFill>
                  <a:schemeClr val="bg1"/>
                </a:solidFill>
              </a:rPr>
              <a:t>Kinematic models</a:t>
            </a:r>
          </a:p>
          <a:p>
            <a:r>
              <a:rPr lang="en-US" sz="3600" dirty="0">
                <a:solidFill>
                  <a:schemeClr val="bg1"/>
                </a:solidFill>
              </a:rPr>
              <a:t>Dynamic models</a:t>
            </a:r>
          </a:p>
          <a:p>
            <a:r>
              <a:rPr lang="en-US" sz="3600" dirty="0">
                <a:solidFill>
                  <a:schemeClr val="bg1"/>
                </a:solidFill>
              </a:rPr>
              <a:t>Interfaces</a:t>
            </a:r>
          </a:p>
          <a:p>
            <a:r>
              <a:rPr lang="en-US" sz="3600" dirty="0">
                <a:solidFill>
                  <a:schemeClr val="bg1"/>
                </a:solidFill>
              </a:rPr>
              <a:t>Special control blocks </a:t>
            </a:r>
          </a:p>
          <a:p>
            <a:endParaRPr lang="ru-RU" dirty="0"/>
          </a:p>
        </p:txBody>
      </p:sp>
      <p:pic>
        <p:nvPicPr>
          <p:cNvPr id="4" name="Рисунок 3">
            <a:extLst>
              <a:ext uri="{FF2B5EF4-FFF2-40B4-BE49-F238E27FC236}">
                <a16:creationId xmlns:a16="http://schemas.microsoft.com/office/drawing/2014/main" id="{F5A924DE-A3C5-4E2F-8247-2158E563E5C7}"/>
              </a:ext>
            </a:extLst>
          </p:cNvPr>
          <p:cNvPicPr>
            <a:picLocks noChangeAspect="1"/>
          </p:cNvPicPr>
          <p:nvPr/>
        </p:nvPicPr>
        <p:blipFill>
          <a:blip r:embed="rId2"/>
          <a:stretch>
            <a:fillRect/>
          </a:stretch>
        </p:blipFill>
        <p:spPr>
          <a:xfrm>
            <a:off x="5055968" y="2620574"/>
            <a:ext cx="6959560" cy="3816090"/>
          </a:xfrm>
          <a:prstGeom prst="rect">
            <a:avLst/>
          </a:prstGeom>
        </p:spPr>
      </p:pic>
    </p:spTree>
    <p:extLst>
      <p:ext uri="{BB962C8B-B14F-4D97-AF65-F5344CB8AC3E}">
        <p14:creationId xmlns:p14="http://schemas.microsoft.com/office/powerpoint/2010/main" val="2887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D34670-5FB1-4FDF-B197-020C3DCEF1ED}"/>
              </a:ext>
            </a:extLst>
          </p:cNvPr>
          <p:cNvSpPr>
            <a:spLocks noGrp="1"/>
          </p:cNvSpPr>
          <p:nvPr>
            <p:ph type="title"/>
          </p:nvPr>
        </p:nvSpPr>
        <p:spPr/>
        <p:txBody>
          <a:bodyPr>
            <a:normAutofit/>
          </a:bodyPr>
          <a:lstStyle/>
          <a:p>
            <a:pPr algn="ctr"/>
            <a:r>
              <a:rPr lang="en-US" sz="3600" dirty="0">
                <a:solidFill>
                  <a:srgbClr val="7030A0"/>
                </a:solidFill>
              </a:rPr>
              <a:t>Robot playing Yo-yo: Control strategy</a:t>
            </a:r>
            <a:endParaRPr lang="ru-RU" sz="3600" dirty="0">
              <a:solidFill>
                <a:srgbClr val="7030A0"/>
              </a:solidFill>
            </a:endParaRPr>
          </a:p>
        </p:txBody>
      </p:sp>
      <p:sp>
        <p:nvSpPr>
          <p:cNvPr id="3" name="Объект 2">
            <a:extLst>
              <a:ext uri="{FF2B5EF4-FFF2-40B4-BE49-F238E27FC236}">
                <a16:creationId xmlns:a16="http://schemas.microsoft.com/office/drawing/2014/main" id="{C9D71BFD-4A83-4E78-A0DD-7EA079DFDD99}"/>
              </a:ext>
            </a:extLst>
          </p:cNvPr>
          <p:cNvSpPr>
            <a:spLocks noGrp="1"/>
          </p:cNvSpPr>
          <p:nvPr>
            <p:ph idx="1"/>
          </p:nvPr>
        </p:nvSpPr>
        <p:spPr>
          <a:xfrm>
            <a:off x="254067" y="1792936"/>
            <a:ext cx="10732931" cy="4842756"/>
          </a:xfrm>
        </p:spPr>
        <p:txBody>
          <a:bodyPr/>
          <a:lstStyle/>
          <a:p>
            <a:r>
              <a:rPr lang="en-US" dirty="0">
                <a:solidFill>
                  <a:schemeClr val="bg1"/>
                </a:solidFill>
              </a:rPr>
              <a:t>Design and test different control strategies</a:t>
            </a:r>
          </a:p>
          <a:p>
            <a:r>
              <a:rPr lang="en-US" dirty="0">
                <a:solidFill>
                  <a:schemeClr val="bg1"/>
                </a:solidFill>
              </a:rPr>
              <a:t>Model of yo-yo in Simulink</a:t>
            </a:r>
          </a:p>
          <a:p>
            <a:r>
              <a:rPr lang="en-US" dirty="0">
                <a:solidFill>
                  <a:schemeClr val="bg1"/>
                </a:solidFill>
              </a:rPr>
              <a:t>Simple robot model </a:t>
            </a:r>
          </a:p>
          <a:p>
            <a:endParaRPr lang="ru-RU" dirty="0"/>
          </a:p>
        </p:txBody>
      </p:sp>
      <p:pic>
        <p:nvPicPr>
          <p:cNvPr id="4" name="Рисунок 3">
            <a:extLst>
              <a:ext uri="{FF2B5EF4-FFF2-40B4-BE49-F238E27FC236}">
                <a16:creationId xmlns:a16="http://schemas.microsoft.com/office/drawing/2014/main" id="{54ED9098-9656-4A63-A157-6953235A2175}"/>
              </a:ext>
            </a:extLst>
          </p:cNvPr>
          <p:cNvPicPr>
            <a:picLocks noChangeAspect="1"/>
          </p:cNvPicPr>
          <p:nvPr/>
        </p:nvPicPr>
        <p:blipFill>
          <a:blip r:embed="rId2"/>
          <a:stretch>
            <a:fillRect/>
          </a:stretch>
        </p:blipFill>
        <p:spPr>
          <a:xfrm>
            <a:off x="254067" y="3167151"/>
            <a:ext cx="6986026" cy="3594067"/>
          </a:xfrm>
          <a:prstGeom prst="rect">
            <a:avLst/>
          </a:prstGeom>
        </p:spPr>
      </p:pic>
      <p:pic>
        <p:nvPicPr>
          <p:cNvPr id="5" name="Рисунок 4">
            <a:extLst>
              <a:ext uri="{FF2B5EF4-FFF2-40B4-BE49-F238E27FC236}">
                <a16:creationId xmlns:a16="http://schemas.microsoft.com/office/drawing/2014/main" id="{589E6E42-0DB1-4357-A3D8-6CFBABEEA5F9}"/>
              </a:ext>
            </a:extLst>
          </p:cNvPr>
          <p:cNvPicPr>
            <a:picLocks noChangeAspect="1"/>
          </p:cNvPicPr>
          <p:nvPr/>
        </p:nvPicPr>
        <p:blipFill>
          <a:blip r:embed="rId3"/>
          <a:stretch>
            <a:fillRect/>
          </a:stretch>
        </p:blipFill>
        <p:spPr>
          <a:xfrm>
            <a:off x="7514426" y="2560693"/>
            <a:ext cx="2238375" cy="4200525"/>
          </a:xfrm>
          <a:prstGeom prst="rect">
            <a:avLst/>
          </a:prstGeom>
        </p:spPr>
      </p:pic>
      <p:pic>
        <p:nvPicPr>
          <p:cNvPr id="6" name="Рисунок 5">
            <a:extLst>
              <a:ext uri="{FF2B5EF4-FFF2-40B4-BE49-F238E27FC236}">
                <a16:creationId xmlns:a16="http://schemas.microsoft.com/office/drawing/2014/main" id="{7B58E61A-13C4-4A71-A9A2-EC9A44FF9947}"/>
              </a:ext>
            </a:extLst>
          </p:cNvPr>
          <p:cNvPicPr>
            <a:picLocks noChangeAspect="1"/>
          </p:cNvPicPr>
          <p:nvPr/>
        </p:nvPicPr>
        <p:blipFill>
          <a:blip r:embed="rId4"/>
          <a:stretch>
            <a:fillRect/>
          </a:stretch>
        </p:blipFill>
        <p:spPr>
          <a:xfrm>
            <a:off x="9916332" y="2560693"/>
            <a:ext cx="2141334" cy="4200525"/>
          </a:xfrm>
          <a:prstGeom prst="rect">
            <a:avLst/>
          </a:prstGeom>
        </p:spPr>
      </p:pic>
    </p:spTree>
    <p:extLst>
      <p:ext uri="{BB962C8B-B14F-4D97-AF65-F5344CB8AC3E}">
        <p14:creationId xmlns:p14="http://schemas.microsoft.com/office/powerpoint/2010/main" val="243088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489199-8908-4995-9D2F-D048F1E9DDD1}"/>
              </a:ext>
            </a:extLst>
          </p:cNvPr>
          <p:cNvSpPr>
            <a:spLocks noGrp="1"/>
          </p:cNvSpPr>
          <p:nvPr>
            <p:ph type="title"/>
          </p:nvPr>
        </p:nvSpPr>
        <p:spPr>
          <a:xfrm>
            <a:off x="788566" y="284176"/>
            <a:ext cx="10570128" cy="1508760"/>
          </a:xfrm>
        </p:spPr>
        <p:txBody>
          <a:bodyPr/>
          <a:lstStyle/>
          <a:p>
            <a:pPr algn="ctr"/>
            <a:r>
              <a:rPr lang="en-US" dirty="0">
                <a:solidFill>
                  <a:srgbClr val="7030A0"/>
                </a:solidFill>
              </a:rPr>
              <a:t>Robot playing Yo-yo: Control strategy</a:t>
            </a:r>
            <a:endParaRPr lang="ru-RU" dirty="0"/>
          </a:p>
        </p:txBody>
      </p:sp>
      <p:sp>
        <p:nvSpPr>
          <p:cNvPr id="3" name="Объект 2">
            <a:extLst>
              <a:ext uri="{FF2B5EF4-FFF2-40B4-BE49-F238E27FC236}">
                <a16:creationId xmlns:a16="http://schemas.microsoft.com/office/drawing/2014/main" id="{18AAEFAF-52D7-468C-AC4B-177E52FBEA09}"/>
              </a:ext>
            </a:extLst>
          </p:cNvPr>
          <p:cNvSpPr>
            <a:spLocks noGrp="1"/>
          </p:cNvSpPr>
          <p:nvPr>
            <p:ph idx="1"/>
          </p:nvPr>
        </p:nvSpPr>
        <p:spPr>
          <a:xfrm>
            <a:off x="211650" y="1792936"/>
            <a:ext cx="10055821" cy="4846320"/>
          </a:xfrm>
        </p:spPr>
        <p:txBody>
          <a:bodyPr/>
          <a:lstStyle/>
          <a:p>
            <a:r>
              <a:rPr lang="en-US" dirty="0">
                <a:solidFill>
                  <a:schemeClr val="bg1"/>
                </a:solidFill>
              </a:rPr>
              <a:t>Testing on a real robot:</a:t>
            </a:r>
          </a:p>
          <a:p>
            <a:r>
              <a:rPr lang="en-US" dirty="0">
                <a:solidFill>
                  <a:schemeClr val="bg1"/>
                </a:solidFill>
              </a:rPr>
              <a:t>The position of the yo-yo is now obtained from the vision system</a:t>
            </a:r>
          </a:p>
          <a:p>
            <a:r>
              <a:rPr lang="en-US" dirty="0">
                <a:solidFill>
                  <a:schemeClr val="bg1"/>
                </a:solidFill>
              </a:rPr>
              <a:t>Force sensor is used to measure string forces </a:t>
            </a:r>
          </a:p>
          <a:p>
            <a:endParaRPr lang="en-US" dirty="0"/>
          </a:p>
          <a:p>
            <a:pPr marL="0" indent="0">
              <a:buNone/>
            </a:pPr>
            <a:endParaRPr lang="en-US" dirty="0"/>
          </a:p>
          <a:p>
            <a:endParaRPr lang="ru-RU" dirty="0"/>
          </a:p>
        </p:txBody>
      </p:sp>
      <p:pic>
        <p:nvPicPr>
          <p:cNvPr id="4" name="Рисунок 3">
            <a:extLst>
              <a:ext uri="{FF2B5EF4-FFF2-40B4-BE49-F238E27FC236}">
                <a16:creationId xmlns:a16="http://schemas.microsoft.com/office/drawing/2014/main" id="{1ECE9331-118E-4F3A-8878-A28D9F8BC009}"/>
              </a:ext>
            </a:extLst>
          </p:cNvPr>
          <p:cNvPicPr>
            <a:picLocks noChangeAspect="1"/>
          </p:cNvPicPr>
          <p:nvPr/>
        </p:nvPicPr>
        <p:blipFill>
          <a:blip r:embed="rId2"/>
          <a:stretch>
            <a:fillRect/>
          </a:stretch>
        </p:blipFill>
        <p:spPr>
          <a:xfrm>
            <a:off x="6308772" y="3108360"/>
            <a:ext cx="5671578" cy="3711462"/>
          </a:xfrm>
          <a:prstGeom prst="rect">
            <a:avLst/>
          </a:prstGeom>
        </p:spPr>
      </p:pic>
      <p:pic>
        <p:nvPicPr>
          <p:cNvPr id="5" name="Рисунок 4">
            <a:extLst>
              <a:ext uri="{FF2B5EF4-FFF2-40B4-BE49-F238E27FC236}">
                <a16:creationId xmlns:a16="http://schemas.microsoft.com/office/drawing/2014/main" id="{4BCC262B-AC90-4372-9A48-7BCA29954F27}"/>
              </a:ext>
            </a:extLst>
          </p:cNvPr>
          <p:cNvPicPr>
            <a:picLocks noChangeAspect="1"/>
          </p:cNvPicPr>
          <p:nvPr/>
        </p:nvPicPr>
        <p:blipFill>
          <a:blip r:embed="rId3"/>
          <a:stretch>
            <a:fillRect/>
          </a:stretch>
        </p:blipFill>
        <p:spPr>
          <a:xfrm>
            <a:off x="391531" y="3210255"/>
            <a:ext cx="4826017" cy="3609567"/>
          </a:xfrm>
          <a:prstGeom prst="rect">
            <a:avLst/>
          </a:prstGeom>
        </p:spPr>
      </p:pic>
    </p:spTree>
    <p:extLst>
      <p:ext uri="{BB962C8B-B14F-4D97-AF65-F5344CB8AC3E}">
        <p14:creationId xmlns:p14="http://schemas.microsoft.com/office/powerpoint/2010/main" val="374819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ED4A97-7BBB-4D8D-B751-6EAA5B15FD68}"/>
              </a:ext>
            </a:extLst>
          </p:cNvPr>
          <p:cNvSpPr>
            <a:spLocks noGrp="1"/>
          </p:cNvSpPr>
          <p:nvPr>
            <p:ph type="title"/>
          </p:nvPr>
        </p:nvSpPr>
        <p:spPr/>
        <p:txBody>
          <a:bodyPr>
            <a:normAutofit/>
          </a:bodyPr>
          <a:lstStyle/>
          <a:p>
            <a:pPr algn="ctr"/>
            <a:r>
              <a:rPr lang="en-US" dirty="0"/>
              <a:t>Joining robot arms</a:t>
            </a:r>
            <a:endParaRPr lang="ru-RU" dirty="0"/>
          </a:p>
        </p:txBody>
      </p:sp>
      <p:sp>
        <p:nvSpPr>
          <p:cNvPr id="3" name="Объект 2">
            <a:extLst>
              <a:ext uri="{FF2B5EF4-FFF2-40B4-BE49-F238E27FC236}">
                <a16:creationId xmlns:a16="http://schemas.microsoft.com/office/drawing/2014/main" id="{4D1A6A6E-5890-414B-8C93-71A93680631A}"/>
              </a:ext>
            </a:extLst>
          </p:cNvPr>
          <p:cNvSpPr>
            <a:spLocks noGrp="1"/>
          </p:cNvSpPr>
          <p:nvPr>
            <p:ph idx="1"/>
          </p:nvPr>
        </p:nvSpPr>
        <p:spPr>
          <a:xfrm>
            <a:off x="193036" y="897818"/>
            <a:ext cx="11587397" cy="5486400"/>
          </a:xfrm>
        </p:spPr>
        <p:txBody>
          <a:bodyPr>
            <a:normAutofit/>
          </a:bodyPr>
          <a:lstStyle/>
          <a:p>
            <a:endParaRPr lang="ru-RU" sz="2800" dirty="0">
              <a:solidFill>
                <a:schemeClr val="bg1"/>
              </a:solidFill>
            </a:endParaRPr>
          </a:p>
          <a:p>
            <a:r>
              <a:rPr lang="en-US" sz="2800" dirty="0">
                <a:solidFill>
                  <a:schemeClr val="bg1"/>
                </a:solidFill>
              </a:rPr>
              <a:t>There are many tasks that can be performed in cooperation, i.e. using multi-arm robots.</a:t>
            </a:r>
          </a:p>
          <a:p>
            <a:r>
              <a:rPr lang="en-US" sz="2800" dirty="0">
                <a:solidFill>
                  <a:schemeClr val="bg1"/>
                </a:solidFill>
              </a:rPr>
              <a:t>We provide blocks for joining robot arms, i.e. a model of a complete robot system consists of a models of particular robot arm models which are connected using special Simulink blocks.</a:t>
            </a:r>
            <a:endParaRPr lang="ru-RU" sz="2800" dirty="0">
              <a:solidFill>
                <a:schemeClr val="bg1"/>
              </a:solidFill>
            </a:endParaRPr>
          </a:p>
        </p:txBody>
      </p:sp>
      <p:pic>
        <p:nvPicPr>
          <p:cNvPr id="4" name="Рисунок 3">
            <a:extLst>
              <a:ext uri="{FF2B5EF4-FFF2-40B4-BE49-F238E27FC236}">
                <a16:creationId xmlns:a16="http://schemas.microsoft.com/office/drawing/2014/main" id="{B09EB144-4974-45AB-9776-21DC8333B749}"/>
              </a:ext>
            </a:extLst>
          </p:cNvPr>
          <p:cNvPicPr>
            <a:picLocks noChangeAspect="1"/>
          </p:cNvPicPr>
          <p:nvPr/>
        </p:nvPicPr>
        <p:blipFill>
          <a:blip r:embed="rId2"/>
          <a:stretch>
            <a:fillRect/>
          </a:stretch>
        </p:blipFill>
        <p:spPr>
          <a:xfrm>
            <a:off x="2141572" y="3641018"/>
            <a:ext cx="7690326" cy="3216982"/>
          </a:xfrm>
          <a:prstGeom prst="rect">
            <a:avLst/>
          </a:prstGeom>
        </p:spPr>
      </p:pic>
    </p:spTree>
    <p:extLst>
      <p:ext uri="{BB962C8B-B14F-4D97-AF65-F5344CB8AC3E}">
        <p14:creationId xmlns:p14="http://schemas.microsoft.com/office/powerpoint/2010/main" val="305775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E38CE4-572D-48B5-BC5E-20B3165165CD}"/>
              </a:ext>
            </a:extLst>
          </p:cNvPr>
          <p:cNvSpPr>
            <a:spLocks noGrp="1"/>
          </p:cNvSpPr>
          <p:nvPr>
            <p:ph type="title"/>
          </p:nvPr>
        </p:nvSpPr>
        <p:spPr/>
        <p:txBody>
          <a:bodyPr/>
          <a:lstStyle/>
          <a:p>
            <a:pPr algn="ctr"/>
            <a:r>
              <a:rPr lang="en-US" dirty="0"/>
              <a:t>Joining robot arms</a:t>
            </a:r>
            <a:endParaRPr lang="ru-RU" dirty="0"/>
          </a:p>
        </p:txBody>
      </p:sp>
      <p:sp>
        <p:nvSpPr>
          <p:cNvPr id="3" name="Объект 2">
            <a:extLst>
              <a:ext uri="{FF2B5EF4-FFF2-40B4-BE49-F238E27FC236}">
                <a16:creationId xmlns:a16="http://schemas.microsoft.com/office/drawing/2014/main" id="{6B2473E6-A012-4111-B123-25C4352E7AEA}"/>
              </a:ext>
            </a:extLst>
          </p:cNvPr>
          <p:cNvSpPr>
            <a:spLocks noGrp="1"/>
          </p:cNvSpPr>
          <p:nvPr>
            <p:ph idx="1"/>
          </p:nvPr>
        </p:nvSpPr>
        <p:spPr>
          <a:xfrm>
            <a:off x="525110" y="1201747"/>
            <a:ext cx="9784080" cy="4206240"/>
          </a:xfrm>
        </p:spPr>
        <p:txBody>
          <a:bodyPr/>
          <a:lstStyle/>
          <a:p>
            <a:endParaRPr lang="ru-RU" sz="2800" dirty="0">
              <a:solidFill>
                <a:schemeClr val="bg1"/>
              </a:solidFill>
            </a:endParaRPr>
          </a:p>
          <a:p>
            <a:r>
              <a:rPr lang="en-US" sz="2800" dirty="0">
                <a:solidFill>
                  <a:schemeClr val="bg1"/>
                </a:solidFill>
              </a:rPr>
              <a:t>There are many tasks that can be performed in cooperation, i.e. using multi-arm robots.</a:t>
            </a:r>
          </a:p>
          <a:p>
            <a:r>
              <a:rPr lang="en-US" sz="2800" dirty="0">
                <a:solidFill>
                  <a:schemeClr val="bg1"/>
                </a:solidFill>
              </a:rPr>
              <a:t>We provide blocks for joining robot arms, i.e. a model of a complete robot system consists of models of particular robot arm models which are connected using special Simulink blocks.</a:t>
            </a:r>
          </a:p>
          <a:p>
            <a:endParaRPr lang="ru-RU" dirty="0"/>
          </a:p>
        </p:txBody>
      </p:sp>
      <p:pic>
        <p:nvPicPr>
          <p:cNvPr id="4" name="Рисунок 3">
            <a:extLst>
              <a:ext uri="{FF2B5EF4-FFF2-40B4-BE49-F238E27FC236}">
                <a16:creationId xmlns:a16="http://schemas.microsoft.com/office/drawing/2014/main" id="{95CB1D5F-46A2-4760-87E3-04075DA0B293}"/>
              </a:ext>
            </a:extLst>
          </p:cNvPr>
          <p:cNvPicPr>
            <a:picLocks noChangeAspect="1"/>
          </p:cNvPicPr>
          <p:nvPr/>
        </p:nvPicPr>
        <p:blipFill>
          <a:blip r:embed="rId2"/>
          <a:stretch>
            <a:fillRect/>
          </a:stretch>
        </p:blipFill>
        <p:spPr>
          <a:xfrm>
            <a:off x="1130261" y="3957974"/>
            <a:ext cx="5090533" cy="2900026"/>
          </a:xfrm>
          <a:prstGeom prst="rect">
            <a:avLst/>
          </a:prstGeom>
        </p:spPr>
      </p:pic>
      <p:pic>
        <p:nvPicPr>
          <p:cNvPr id="5" name="Рисунок 4">
            <a:extLst>
              <a:ext uri="{FF2B5EF4-FFF2-40B4-BE49-F238E27FC236}">
                <a16:creationId xmlns:a16="http://schemas.microsoft.com/office/drawing/2014/main" id="{D8C0EB51-A6C4-4114-B59C-8F07D43A9AF9}"/>
              </a:ext>
            </a:extLst>
          </p:cNvPr>
          <p:cNvPicPr>
            <a:picLocks noChangeAspect="1"/>
          </p:cNvPicPr>
          <p:nvPr/>
        </p:nvPicPr>
        <p:blipFill>
          <a:blip r:embed="rId3"/>
          <a:stretch>
            <a:fillRect/>
          </a:stretch>
        </p:blipFill>
        <p:spPr>
          <a:xfrm>
            <a:off x="6971951" y="3957974"/>
            <a:ext cx="3041480" cy="2856391"/>
          </a:xfrm>
          <a:prstGeom prst="rect">
            <a:avLst/>
          </a:prstGeom>
        </p:spPr>
      </p:pic>
    </p:spTree>
    <p:extLst>
      <p:ext uri="{BB962C8B-B14F-4D97-AF65-F5344CB8AC3E}">
        <p14:creationId xmlns:p14="http://schemas.microsoft.com/office/powerpoint/2010/main" val="50479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7DA42-8B69-46A4-8601-8ADD161F88E8}"/>
              </a:ext>
            </a:extLst>
          </p:cNvPr>
          <p:cNvSpPr>
            <a:spLocks noGrp="1"/>
          </p:cNvSpPr>
          <p:nvPr>
            <p:ph type="title"/>
          </p:nvPr>
        </p:nvSpPr>
        <p:spPr>
          <a:xfrm>
            <a:off x="1081087" y="284176"/>
            <a:ext cx="9905912" cy="1508760"/>
          </a:xfrm>
        </p:spPr>
        <p:txBody>
          <a:bodyPr/>
          <a:lstStyle/>
          <a:p>
            <a:pPr algn="ctr"/>
            <a:r>
              <a:rPr lang="en-US" dirty="0">
                <a:solidFill>
                  <a:srgbClr val="7030A0"/>
                </a:solidFill>
              </a:rPr>
              <a:t>Robotic systems</a:t>
            </a:r>
            <a:endParaRPr lang="ru-RU" dirty="0">
              <a:solidFill>
                <a:srgbClr val="7030A0"/>
              </a:solidFill>
            </a:endParaRPr>
          </a:p>
        </p:txBody>
      </p:sp>
      <p:sp>
        <p:nvSpPr>
          <p:cNvPr id="3" name="Объект 2">
            <a:extLst>
              <a:ext uri="{FF2B5EF4-FFF2-40B4-BE49-F238E27FC236}">
                <a16:creationId xmlns:a16="http://schemas.microsoft.com/office/drawing/2014/main" id="{347ED572-66F4-4988-89C1-C0BDE85930BE}"/>
              </a:ext>
            </a:extLst>
          </p:cNvPr>
          <p:cNvSpPr>
            <a:spLocks noGrp="1"/>
          </p:cNvSpPr>
          <p:nvPr>
            <p:ph idx="1"/>
          </p:nvPr>
        </p:nvSpPr>
        <p:spPr>
          <a:xfrm>
            <a:off x="595507" y="1757072"/>
            <a:ext cx="11000986" cy="5100928"/>
          </a:xfrm>
        </p:spPr>
        <p:txBody>
          <a:bodyPr>
            <a:normAutofit fontScale="92500" lnSpcReduction="10000"/>
          </a:bodyPr>
          <a:lstStyle/>
          <a:p>
            <a:pPr marL="0" indent="0">
              <a:buNone/>
            </a:pPr>
            <a:r>
              <a:rPr lang="en-US" sz="2800" dirty="0">
                <a:solidFill>
                  <a:srgbClr val="FFFF00"/>
                </a:solidFill>
              </a:rPr>
              <a:t>The research focus is in the development of new technologies for robotic systems including the following fields</a:t>
            </a:r>
            <a:r>
              <a:rPr lang="en-US" sz="2800" dirty="0"/>
              <a:t>:</a:t>
            </a:r>
          </a:p>
          <a:p>
            <a:r>
              <a:rPr lang="en-US" sz="2800" dirty="0">
                <a:solidFill>
                  <a:schemeClr val="bg1"/>
                </a:solidFill>
              </a:rPr>
              <a:t>development of advanced control strategies for robots (including modeling and simulation)</a:t>
            </a:r>
          </a:p>
          <a:p>
            <a:r>
              <a:rPr lang="en-US" sz="2800" dirty="0">
                <a:solidFill>
                  <a:schemeClr val="bg1"/>
                </a:solidFill>
              </a:rPr>
              <a:t>low level reflexive control, compliancy and redundancy </a:t>
            </a:r>
          </a:p>
          <a:p>
            <a:r>
              <a:rPr lang="en-US" sz="2800" dirty="0">
                <a:solidFill>
                  <a:schemeClr val="bg1"/>
                </a:solidFill>
              </a:rPr>
              <a:t>physical interaction with humans and the environment</a:t>
            </a:r>
          </a:p>
          <a:p>
            <a:r>
              <a:rPr lang="en-US" sz="2800" dirty="0">
                <a:solidFill>
                  <a:schemeClr val="bg1"/>
                </a:solidFill>
              </a:rPr>
              <a:t>transfer and generalization of interactive skills from human to robot</a:t>
            </a:r>
          </a:p>
          <a:p>
            <a:r>
              <a:rPr lang="en-US" sz="2800" dirty="0">
                <a:solidFill>
                  <a:schemeClr val="bg1"/>
                </a:solidFill>
              </a:rPr>
              <a:t>cooperating robot systems </a:t>
            </a:r>
          </a:p>
          <a:p>
            <a:r>
              <a:rPr lang="en-US" sz="2800" dirty="0">
                <a:solidFill>
                  <a:schemeClr val="bg1"/>
                </a:solidFill>
              </a:rPr>
              <a:t>robot motion synthesis through learning</a:t>
            </a:r>
          </a:p>
          <a:p>
            <a:r>
              <a:rPr lang="en-US" sz="2800" dirty="0">
                <a:solidFill>
                  <a:schemeClr val="bg1"/>
                </a:solidFill>
              </a:rPr>
              <a:t>sensory systems (vision, force)</a:t>
            </a:r>
          </a:p>
          <a:p>
            <a:r>
              <a:rPr lang="en-US" sz="2800" dirty="0">
                <a:solidFill>
                  <a:schemeClr val="bg1"/>
                </a:solidFill>
              </a:rPr>
              <a:t>automation of industrial processes </a:t>
            </a:r>
          </a:p>
          <a:p>
            <a:endParaRPr lang="ru-RU" dirty="0"/>
          </a:p>
        </p:txBody>
      </p:sp>
    </p:spTree>
    <p:extLst>
      <p:ext uri="{BB962C8B-B14F-4D97-AF65-F5344CB8AC3E}">
        <p14:creationId xmlns:p14="http://schemas.microsoft.com/office/powerpoint/2010/main" val="66684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D14675-734A-465F-8E81-DD11FE5F25BD}"/>
              </a:ext>
            </a:extLst>
          </p:cNvPr>
          <p:cNvSpPr>
            <a:spLocks noGrp="1"/>
          </p:cNvSpPr>
          <p:nvPr>
            <p:ph type="title"/>
          </p:nvPr>
        </p:nvSpPr>
        <p:spPr/>
        <p:txBody>
          <a:bodyPr/>
          <a:lstStyle/>
          <a:p>
            <a:pPr algn="ctr"/>
            <a:r>
              <a:rPr lang="en-US" dirty="0">
                <a:solidFill>
                  <a:srgbClr val="7030A0"/>
                </a:solidFill>
              </a:rPr>
              <a:t>Robotic systems</a:t>
            </a:r>
            <a:endParaRPr lang="ru-RU" dirty="0"/>
          </a:p>
        </p:txBody>
      </p:sp>
      <p:sp>
        <p:nvSpPr>
          <p:cNvPr id="3" name="Объект 2">
            <a:extLst>
              <a:ext uri="{FF2B5EF4-FFF2-40B4-BE49-F238E27FC236}">
                <a16:creationId xmlns:a16="http://schemas.microsoft.com/office/drawing/2014/main" id="{8ADF3F39-81E9-4DBF-8DFF-0EAEAC4A3B0A}"/>
              </a:ext>
            </a:extLst>
          </p:cNvPr>
          <p:cNvSpPr>
            <a:spLocks noGrp="1"/>
          </p:cNvSpPr>
          <p:nvPr>
            <p:ph idx="1"/>
          </p:nvPr>
        </p:nvSpPr>
        <p:spPr>
          <a:xfrm>
            <a:off x="771787" y="1851659"/>
            <a:ext cx="10215212" cy="5006341"/>
          </a:xfrm>
        </p:spPr>
        <p:txBody>
          <a:bodyPr/>
          <a:lstStyle/>
          <a:p>
            <a:endParaRPr lang="ru-RU" dirty="0"/>
          </a:p>
        </p:txBody>
      </p:sp>
      <p:pic>
        <p:nvPicPr>
          <p:cNvPr id="4" name="Рисунок 3">
            <a:extLst>
              <a:ext uri="{FF2B5EF4-FFF2-40B4-BE49-F238E27FC236}">
                <a16:creationId xmlns:a16="http://schemas.microsoft.com/office/drawing/2014/main" id="{A2616EAC-63B2-4655-989B-1D3E12DB0764}"/>
              </a:ext>
            </a:extLst>
          </p:cNvPr>
          <p:cNvPicPr>
            <a:picLocks noChangeAspect="1"/>
          </p:cNvPicPr>
          <p:nvPr/>
        </p:nvPicPr>
        <p:blipFill>
          <a:blip r:embed="rId2"/>
          <a:stretch>
            <a:fillRect/>
          </a:stretch>
        </p:blipFill>
        <p:spPr>
          <a:xfrm>
            <a:off x="6714514" y="1851659"/>
            <a:ext cx="2714712" cy="2022183"/>
          </a:xfrm>
          <a:prstGeom prst="rect">
            <a:avLst/>
          </a:prstGeom>
        </p:spPr>
      </p:pic>
      <p:pic>
        <p:nvPicPr>
          <p:cNvPr id="5" name="Рисунок 4">
            <a:extLst>
              <a:ext uri="{FF2B5EF4-FFF2-40B4-BE49-F238E27FC236}">
                <a16:creationId xmlns:a16="http://schemas.microsoft.com/office/drawing/2014/main" id="{28348728-4A27-4EEC-A495-2D0E8CF8B528}"/>
              </a:ext>
            </a:extLst>
          </p:cNvPr>
          <p:cNvPicPr>
            <a:picLocks noChangeAspect="1"/>
          </p:cNvPicPr>
          <p:nvPr/>
        </p:nvPicPr>
        <p:blipFill>
          <a:blip r:embed="rId3"/>
          <a:stretch>
            <a:fillRect/>
          </a:stretch>
        </p:blipFill>
        <p:spPr>
          <a:xfrm>
            <a:off x="1235818" y="4284107"/>
            <a:ext cx="4314673" cy="2415552"/>
          </a:xfrm>
          <a:prstGeom prst="rect">
            <a:avLst/>
          </a:prstGeom>
        </p:spPr>
      </p:pic>
      <p:pic>
        <p:nvPicPr>
          <p:cNvPr id="6" name="Рисунок 5">
            <a:extLst>
              <a:ext uri="{FF2B5EF4-FFF2-40B4-BE49-F238E27FC236}">
                <a16:creationId xmlns:a16="http://schemas.microsoft.com/office/drawing/2014/main" id="{75930B4C-8BD1-421A-ACA7-EC3750054CCB}"/>
              </a:ext>
            </a:extLst>
          </p:cNvPr>
          <p:cNvPicPr>
            <a:picLocks noChangeAspect="1"/>
          </p:cNvPicPr>
          <p:nvPr/>
        </p:nvPicPr>
        <p:blipFill>
          <a:blip r:embed="rId4"/>
          <a:stretch>
            <a:fillRect/>
          </a:stretch>
        </p:blipFill>
        <p:spPr>
          <a:xfrm>
            <a:off x="6144486" y="4284107"/>
            <a:ext cx="4248518" cy="2404865"/>
          </a:xfrm>
          <a:prstGeom prst="rect">
            <a:avLst/>
          </a:prstGeom>
        </p:spPr>
      </p:pic>
      <p:pic>
        <p:nvPicPr>
          <p:cNvPr id="7" name="Рисунок 6">
            <a:extLst>
              <a:ext uri="{FF2B5EF4-FFF2-40B4-BE49-F238E27FC236}">
                <a16:creationId xmlns:a16="http://schemas.microsoft.com/office/drawing/2014/main" id="{AD80A28B-699A-4F3A-B4B7-72FA83B12184}"/>
              </a:ext>
            </a:extLst>
          </p:cNvPr>
          <p:cNvPicPr>
            <a:picLocks noChangeAspect="1"/>
          </p:cNvPicPr>
          <p:nvPr/>
        </p:nvPicPr>
        <p:blipFill>
          <a:blip r:embed="rId5"/>
          <a:stretch>
            <a:fillRect/>
          </a:stretch>
        </p:blipFill>
        <p:spPr>
          <a:xfrm>
            <a:off x="1220790" y="1786870"/>
            <a:ext cx="4329702" cy="2435897"/>
          </a:xfrm>
          <a:prstGeom prst="rect">
            <a:avLst/>
          </a:prstGeom>
        </p:spPr>
      </p:pic>
    </p:spTree>
    <p:extLst>
      <p:ext uri="{BB962C8B-B14F-4D97-AF65-F5344CB8AC3E}">
        <p14:creationId xmlns:p14="http://schemas.microsoft.com/office/powerpoint/2010/main" val="246252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AAFDA9-9B74-4F1C-BA7F-FED2742FE0B8}"/>
              </a:ext>
            </a:extLst>
          </p:cNvPr>
          <p:cNvSpPr>
            <a:spLocks noGrp="1"/>
          </p:cNvSpPr>
          <p:nvPr>
            <p:ph type="title"/>
          </p:nvPr>
        </p:nvSpPr>
        <p:spPr/>
        <p:txBody>
          <a:bodyPr/>
          <a:lstStyle/>
          <a:p>
            <a:pPr algn="ctr"/>
            <a:r>
              <a:rPr lang="en-US" dirty="0">
                <a:solidFill>
                  <a:srgbClr val="7030A0"/>
                </a:solidFill>
              </a:rPr>
              <a:t>The role of simulation</a:t>
            </a:r>
            <a:endParaRPr lang="ru-RU" dirty="0">
              <a:solidFill>
                <a:srgbClr val="7030A0"/>
              </a:solidFill>
            </a:endParaRPr>
          </a:p>
        </p:txBody>
      </p:sp>
      <p:sp>
        <p:nvSpPr>
          <p:cNvPr id="3" name="Объект 2">
            <a:extLst>
              <a:ext uri="{FF2B5EF4-FFF2-40B4-BE49-F238E27FC236}">
                <a16:creationId xmlns:a16="http://schemas.microsoft.com/office/drawing/2014/main" id="{93328532-4D8F-47FC-AC00-76AFD26C0A17}"/>
              </a:ext>
            </a:extLst>
          </p:cNvPr>
          <p:cNvSpPr>
            <a:spLocks noGrp="1"/>
          </p:cNvSpPr>
          <p:nvPr>
            <p:ph idx="1"/>
          </p:nvPr>
        </p:nvSpPr>
        <p:spPr>
          <a:xfrm>
            <a:off x="914400" y="1514007"/>
            <a:ext cx="10882859" cy="5471409"/>
          </a:xfrm>
        </p:spPr>
        <p:txBody>
          <a:bodyPr/>
          <a:lstStyle/>
          <a:p>
            <a:pPr marL="0" indent="0">
              <a:buNone/>
            </a:pPr>
            <a:r>
              <a:rPr lang="en-US" sz="3200" dirty="0">
                <a:solidFill>
                  <a:srgbClr val="FFC000"/>
                </a:solidFill>
              </a:rPr>
              <a:t>Simulation</a:t>
            </a:r>
            <a:r>
              <a:rPr lang="en-US" sz="3200" dirty="0"/>
              <a:t> </a:t>
            </a:r>
            <a:r>
              <a:rPr lang="en-US" sz="3200" dirty="0">
                <a:solidFill>
                  <a:schemeClr val="bg1"/>
                </a:solidFill>
              </a:rPr>
              <a:t>allows us to study the structure, characteristics and the function of a system at different levels of details each posing different requirements for the simulation tools. As the complexity of the system under investigation increases the role of the simulation becomes more and more important. </a:t>
            </a:r>
          </a:p>
          <a:p>
            <a:pPr marL="0" indent="0">
              <a:buNone/>
            </a:pPr>
            <a:r>
              <a:rPr lang="en-US" sz="3200" dirty="0">
                <a:solidFill>
                  <a:srgbClr val="FFC000"/>
                </a:solidFill>
              </a:rPr>
              <a:t>The simulation tools </a:t>
            </a:r>
            <a:r>
              <a:rPr lang="en-US" sz="3200" dirty="0">
                <a:solidFill>
                  <a:schemeClr val="bg1"/>
                </a:solidFill>
              </a:rPr>
              <a:t>can certainly enhance design, development and operation of robotic systems.</a:t>
            </a:r>
          </a:p>
          <a:p>
            <a:pPr marL="0" indent="0">
              <a:buNone/>
            </a:pPr>
            <a:r>
              <a:rPr lang="en-US" sz="3200" dirty="0">
                <a:solidFill>
                  <a:schemeClr val="bg1"/>
                </a:solidFill>
              </a:rPr>
              <a:t>Augmenting</a:t>
            </a:r>
            <a:r>
              <a:rPr lang="en-US" sz="3200" dirty="0"/>
              <a:t> </a:t>
            </a:r>
            <a:r>
              <a:rPr lang="en-US" sz="3200" dirty="0">
                <a:solidFill>
                  <a:srgbClr val="FFC000"/>
                </a:solidFill>
              </a:rPr>
              <a:t>the simulation with visualization tools </a:t>
            </a:r>
            <a:r>
              <a:rPr lang="en-US" sz="3200" dirty="0">
                <a:solidFill>
                  <a:schemeClr val="bg1"/>
                </a:solidFill>
              </a:rPr>
              <a:t>and interfaces, one can simulate the operation of the robotic systems in a very realistic way. </a:t>
            </a:r>
          </a:p>
          <a:p>
            <a:endParaRPr lang="ru-RU" dirty="0"/>
          </a:p>
        </p:txBody>
      </p:sp>
    </p:spTree>
    <p:extLst>
      <p:ext uri="{BB962C8B-B14F-4D97-AF65-F5344CB8AC3E}">
        <p14:creationId xmlns:p14="http://schemas.microsoft.com/office/powerpoint/2010/main" val="219620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CDC40-7CDC-4EE2-B300-8B22144A2380}"/>
              </a:ext>
            </a:extLst>
          </p:cNvPr>
          <p:cNvSpPr>
            <a:spLocks noGrp="1"/>
          </p:cNvSpPr>
          <p:nvPr>
            <p:ph type="title"/>
          </p:nvPr>
        </p:nvSpPr>
        <p:spPr/>
        <p:txBody>
          <a:bodyPr/>
          <a:lstStyle/>
          <a:p>
            <a:pPr algn="ctr"/>
            <a:r>
              <a:rPr lang="en-US" dirty="0">
                <a:solidFill>
                  <a:srgbClr val="7030A0"/>
                </a:solidFill>
              </a:rPr>
              <a:t>Requirements for the simulation environment</a:t>
            </a:r>
            <a:endParaRPr lang="ru-RU" dirty="0">
              <a:solidFill>
                <a:srgbClr val="7030A0"/>
              </a:solidFill>
            </a:endParaRPr>
          </a:p>
        </p:txBody>
      </p:sp>
      <p:sp>
        <p:nvSpPr>
          <p:cNvPr id="3" name="Объект 2">
            <a:extLst>
              <a:ext uri="{FF2B5EF4-FFF2-40B4-BE49-F238E27FC236}">
                <a16:creationId xmlns:a16="http://schemas.microsoft.com/office/drawing/2014/main" id="{C7690647-3A0D-42CA-9E4D-F67CCA149856}"/>
              </a:ext>
            </a:extLst>
          </p:cNvPr>
          <p:cNvSpPr>
            <a:spLocks noGrp="1"/>
          </p:cNvSpPr>
          <p:nvPr>
            <p:ph idx="1"/>
          </p:nvPr>
        </p:nvSpPr>
        <p:spPr>
          <a:xfrm>
            <a:off x="742356" y="1006590"/>
            <a:ext cx="11114863" cy="5567234"/>
          </a:xfrm>
        </p:spPr>
        <p:txBody>
          <a:bodyPr>
            <a:noAutofit/>
          </a:bodyPr>
          <a:lstStyle/>
          <a:p>
            <a:endParaRPr lang="ru-RU" sz="2800" dirty="0"/>
          </a:p>
          <a:p>
            <a:pPr marL="0" indent="0">
              <a:buNone/>
            </a:pPr>
            <a:r>
              <a:rPr lang="en-US" sz="2800" dirty="0">
                <a:solidFill>
                  <a:schemeClr val="bg1"/>
                </a:solidFill>
              </a:rPr>
              <a:t>Simulation tools for robotic systems differ depending on which aspect of the robot research they support. In most simulation tools the focus is on the motion of the robot manipulator in different environments. </a:t>
            </a:r>
          </a:p>
          <a:p>
            <a:pPr marL="0" indent="0">
              <a:buNone/>
            </a:pPr>
            <a:r>
              <a:rPr lang="en-US" sz="2800" dirty="0">
                <a:solidFill>
                  <a:schemeClr val="bg1"/>
                </a:solidFill>
              </a:rPr>
              <a:t>Requirements for use in research and teaching:</a:t>
            </a:r>
          </a:p>
          <a:p>
            <a:r>
              <a:rPr lang="en-US" sz="2800" b="1" dirty="0">
                <a:solidFill>
                  <a:srgbClr val="FFFF00"/>
                </a:solidFill>
              </a:rPr>
              <a:t>openness</a:t>
            </a:r>
            <a:r>
              <a:rPr lang="en-US" sz="2800" dirty="0">
                <a:solidFill>
                  <a:schemeClr val="bg1"/>
                </a:solidFill>
              </a:rPr>
              <a:t>(easy access to the system, open architecture, easy integration of modules)</a:t>
            </a:r>
          </a:p>
          <a:p>
            <a:r>
              <a:rPr lang="en-US" sz="2800" b="1" dirty="0">
                <a:solidFill>
                  <a:srgbClr val="FFFF00"/>
                </a:solidFill>
              </a:rPr>
              <a:t>reconfigurability</a:t>
            </a:r>
            <a:r>
              <a:rPr lang="en-US" sz="2800" dirty="0">
                <a:solidFill>
                  <a:schemeClr val="bg1"/>
                </a:solidFill>
              </a:rPr>
              <a:t>(quick modifications and verification of effects)</a:t>
            </a:r>
          </a:p>
          <a:p>
            <a:r>
              <a:rPr lang="en-US" sz="2800" b="1" dirty="0">
                <a:solidFill>
                  <a:srgbClr val="FFFF00"/>
                </a:solidFill>
              </a:rPr>
              <a:t>ease of use </a:t>
            </a:r>
            <a:r>
              <a:rPr lang="en-US" sz="2800" dirty="0">
                <a:solidFill>
                  <a:schemeClr val="bg1"/>
                </a:solidFill>
              </a:rPr>
              <a:t>(many users, different expertise, easy testing on real robots, hidden implementation details, unified tools and environment)</a:t>
            </a:r>
          </a:p>
          <a:p>
            <a:pPr marL="0" indent="0">
              <a:buNone/>
            </a:pPr>
            <a:r>
              <a:rPr lang="en-US" sz="2800" dirty="0">
                <a:solidFill>
                  <a:schemeClr val="bg1"/>
                </a:solidFill>
              </a:rPr>
              <a:t>Augmenting the simulation with visualization tools and interfaces, one can simulate the operation of the robotic systems in a very realistic way. </a:t>
            </a:r>
            <a:endParaRPr lang="ru-RU" sz="2800" dirty="0">
              <a:solidFill>
                <a:schemeClr val="bg1"/>
              </a:solidFill>
            </a:endParaRPr>
          </a:p>
        </p:txBody>
      </p:sp>
    </p:spTree>
    <p:extLst>
      <p:ext uri="{BB962C8B-B14F-4D97-AF65-F5344CB8AC3E}">
        <p14:creationId xmlns:p14="http://schemas.microsoft.com/office/powerpoint/2010/main" val="312874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4C21B2-C312-445E-943B-ED17E7EC70D7}"/>
              </a:ext>
            </a:extLst>
          </p:cNvPr>
          <p:cNvSpPr>
            <a:spLocks noGrp="1"/>
          </p:cNvSpPr>
          <p:nvPr>
            <p:ph type="title"/>
          </p:nvPr>
        </p:nvSpPr>
        <p:spPr/>
        <p:txBody>
          <a:bodyPr/>
          <a:lstStyle/>
          <a:p>
            <a:pPr algn="ctr"/>
            <a:br>
              <a:rPr lang="ru-RU" dirty="0">
                <a:solidFill>
                  <a:srgbClr val="7030A0"/>
                </a:solidFill>
              </a:rPr>
            </a:br>
            <a:r>
              <a:rPr lang="en-US" dirty="0">
                <a:solidFill>
                  <a:srgbClr val="7030A0"/>
                </a:solidFill>
              </a:rPr>
              <a:t>Planar Manipulators Toolbox</a:t>
            </a:r>
            <a:endParaRPr lang="ru-RU" dirty="0">
              <a:solidFill>
                <a:srgbClr val="7030A0"/>
              </a:solidFill>
            </a:endParaRPr>
          </a:p>
        </p:txBody>
      </p:sp>
      <p:sp>
        <p:nvSpPr>
          <p:cNvPr id="3" name="Объект 2">
            <a:extLst>
              <a:ext uri="{FF2B5EF4-FFF2-40B4-BE49-F238E27FC236}">
                <a16:creationId xmlns:a16="http://schemas.microsoft.com/office/drawing/2014/main" id="{3FB1454C-1109-4B8D-9385-8893E51E7FBA}"/>
              </a:ext>
            </a:extLst>
          </p:cNvPr>
          <p:cNvSpPr>
            <a:spLocks noGrp="1"/>
          </p:cNvSpPr>
          <p:nvPr>
            <p:ph idx="1"/>
          </p:nvPr>
        </p:nvSpPr>
        <p:spPr>
          <a:xfrm>
            <a:off x="494675" y="1499017"/>
            <a:ext cx="11257613" cy="5358983"/>
          </a:xfrm>
        </p:spPr>
        <p:txBody>
          <a:bodyPr>
            <a:normAutofit lnSpcReduction="10000"/>
          </a:bodyPr>
          <a:lstStyle/>
          <a:p>
            <a:endParaRPr lang="ru-RU" dirty="0"/>
          </a:p>
          <a:p>
            <a:pPr marL="0" indent="0">
              <a:buNone/>
            </a:pPr>
            <a:r>
              <a:rPr lang="en-US" sz="2800" dirty="0">
                <a:solidFill>
                  <a:schemeClr val="bg1"/>
                </a:solidFill>
              </a:rPr>
              <a:t>The</a:t>
            </a:r>
            <a:r>
              <a:rPr lang="en-US" sz="2800" dirty="0"/>
              <a:t> </a:t>
            </a:r>
            <a:r>
              <a:rPr lang="en-US" sz="2800" b="1" dirty="0">
                <a:solidFill>
                  <a:srgbClr val="FFFF00"/>
                </a:solidFill>
              </a:rPr>
              <a:t>Planar Manipulators Toolbox </a:t>
            </a:r>
            <a:r>
              <a:rPr lang="en-US" sz="2800" dirty="0">
                <a:solidFill>
                  <a:schemeClr val="bg1"/>
                </a:solidFill>
              </a:rPr>
              <a:t>is based on a kinematic and dynamic model of a planar manipulator with revolute joints.</a:t>
            </a:r>
          </a:p>
          <a:p>
            <a:r>
              <a:rPr lang="en-US" sz="2800" dirty="0">
                <a:solidFill>
                  <a:schemeClr val="bg1"/>
                </a:solidFill>
              </a:rPr>
              <a:t>PMT consists of several M-files for the calculation of the model and other functions for planar manipulators which can not be created using the standard ones. </a:t>
            </a:r>
          </a:p>
          <a:p>
            <a:r>
              <a:rPr lang="en-US" sz="2800" dirty="0">
                <a:solidFill>
                  <a:schemeClr val="bg1"/>
                </a:solidFill>
              </a:rPr>
              <a:t>The user has to write only some model specific functions. </a:t>
            </a:r>
          </a:p>
          <a:p>
            <a:r>
              <a:rPr lang="en-US" sz="2800" dirty="0">
                <a:solidFill>
                  <a:schemeClr val="bg1"/>
                </a:solidFill>
              </a:rPr>
              <a:t>PMT enables the real-time simulation and the online robot control, i.e. Manipulator in the loop simulation, using MATLAB functions and Simulink blocks.</a:t>
            </a:r>
          </a:p>
          <a:p>
            <a:r>
              <a:rPr lang="en-US" sz="2800" dirty="0">
                <a:solidFill>
                  <a:schemeClr val="bg1"/>
                </a:solidFill>
              </a:rPr>
              <a:t>For the use with Real-Time Workshop main functions have been rewritten into C MEXS-functions versions. </a:t>
            </a:r>
          </a:p>
          <a:p>
            <a:endParaRPr lang="ru-RU" dirty="0"/>
          </a:p>
        </p:txBody>
      </p:sp>
    </p:spTree>
    <p:extLst>
      <p:ext uri="{BB962C8B-B14F-4D97-AF65-F5344CB8AC3E}">
        <p14:creationId xmlns:p14="http://schemas.microsoft.com/office/powerpoint/2010/main" val="58971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9BC40D-7EAC-4293-AA4A-9B02E41DE536}"/>
              </a:ext>
            </a:extLst>
          </p:cNvPr>
          <p:cNvSpPr>
            <a:spLocks noGrp="1"/>
          </p:cNvSpPr>
          <p:nvPr>
            <p:ph type="title"/>
          </p:nvPr>
        </p:nvSpPr>
        <p:spPr/>
        <p:txBody>
          <a:bodyPr/>
          <a:lstStyle/>
          <a:p>
            <a:pPr algn="ctr"/>
            <a:r>
              <a:rPr lang="en-US" dirty="0">
                <a:solidFill>
                  <a:srgbClr val="7030A0"/>
                </a:solidFill>
              </a:rPr>
              <a:t>Planar Manipulators Toolbox</a:t>
            </a:r>
            <a:endParaRPr lang="ru-RU" dirty="0"/>
          </a:p>
        </p:txBody>
      </p:sp>
      <p:pic>
        <p:nvPicPr>
          <p:cNvPr id="4" name="Объект 3">
            <a:extLst>
              <a:ext uri="{FF2B5EF4-FFF2-40B4-BE49-F238E27FC236}">
                <a16:creationId xmlns:a16="http://schemas.microsoft.com/office/drawing/2014/main" id="{59F8DE30-BE1D-4AC6-9503-0568E180E90F}"/>
              </a:ext>
            </a:extLst>
          </p:cNvPr>
          <p:cNvPicPr>
            <a:picLocks noGrp="1" noChangeAspect="1"/>
          </p:cNvPicPr>
          <p:nvPr>
            <p:ph idx="1"/>
          </p:nvPr>
        </p:nvPicPr>
        <p:blipFill>
          <a:blip r:embed="rId2"/>
          <a:stretch>
            <a:fillRect/>
          </a:stretch>
        </p:blipFill>
        <p:spPr>
          <a:xfrm>
            <a:off x="241897" y="2718150"/>
            <a:ext cx="5531890" cy="2860529"/>
          </a:xfrm>
          <a:prstGeom prst="rect">
            <a:avLst/>
          </a:prstGeom>
        </p:spPr>
      </p:pic>
      <p:pic>
        <p:nvPicPr>
          <p:cNvPr id="5" name="Рисунок 4">
            <a:extLst>
              <a:ext uri="{FF2B5EF4-FFF2-40B4-BE49-F238E27FC236}">
                <a16:creationId xmlns:a16="http://schemas.microsoft.com/office/drawing/2014/main" id="{1AE74257-507F-41A3-A741-2BD0CA1D86FA}"/>
              </a:ext>
            </a:extLst>
          </p:cNvPr>
          <p:cNvPicPr>
            <a:picLocks noChangeAspect="1"/>
          </p:cNvPicPr>
          <p:nvPr/>
        </p:nvPicPr>
        <p:blipFill>
          <a:blip r:embed="rId3"/>
          <a:stretch>
            <a:fillRect/>
          </a:stretch>
        </p:blipFill>
        <p:spPr>
          <a:xfrm>
            <a:off x="5885234" y="2718150"/>
            <a:ext cx="6064869" cy="2860528"/>
          </a:xfrm>
          <a:prstGeom prst="rect">
            <a:avLst/>
          </a:prstGeom>
        </p:spPr>
      </p:pic>
    </p:spTree>
    <p:extLst>
      <p:ext uri="{BB962C8B-B14F-4D97-AF65-F5344CB8AC3E}">
        <p14:creationId xmlns:p14="http://schemas.microsoft.com/office/powerpoint/2010/main" val="106793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BB9F83-7124-41AF-ADC7-47A723738C44}"/>
              </a:ext>
            </a:extLst>
          </p:cNvPr>
          <p:cNvSpPr>
            <a:spLocks noGrp="1"/>
          </p:cNvSpPr>
          <p:nvPr>
            <p:ph type="title"/>
          </p:nvPr>
        </p:nvSpPr>
        <p:spPr/>
        <p:txBody>
          <a:bodyPr/>
          <a:lstStyle/>
          <a:p>
            <a:pPr algn="ctr"/>
            <a:r>
              <a:rPr lang="en-US" dirty="0">
                <a:solidFill>
                  <a:srgbClr val="7030A0"/>
                </a:solidFill>
              </a:rPr>
              <a:t>Planar manipulator toolbox</a:t>
            </a:r>
            <a:endParaRPr lang="ru-RU" dirty="0">
              <a:solidFill>
                <a:srgbClr val="7030A0"/>
              </a:solidFill>
            </a:endParaRPr>
          </a:p>
        </p:txBody>
      </p:sp>
      <p:pic>
        <p:nvPicPr>
          <p:cNvPr id="4" name="Объект 3">
            <a:extLst>
              <a:ext uri="{FF2B5EF4-FFF2-40B4-BE49-F238E27FC236}">
                <a16:creationId xmlns:a16="http://schemas.microsoft.com/office/drawing/2014/main" id="{903B47E5-CD01-4D65-BE1A-CFA72C99E041}"/>
              </a:ext>
            </a:extLst>
          </p:cNvPr>
          <p:cNvPicPr>
            <a:picLocks noGrp="1" noChangeAspect="1"/>
          </p:cNvPicPr>
          <p:nvPr>
            <p:ph idx="1"/>
          </p:nvPr>
        </p:nvPicPr>
        <p:blipFill>
          <a:blip r:embed="rId2"/>
          <a:stretch>
            <a:fillRect/>
          </a:stretch>
        </p:blipFill>
        <p:spPr>
          <a:xfrm>
            <a:off x="402919" y="2033143"/>
            <a:ext cx="5344500" cy="2116400"/>
          </a:xfrm>
          <a:prstGeom prst="rect">
            <a:avLst/>
          </a:prstGeom>
        </p:spPr>
      </p:pic>
      <p:pic>
        <p:nvPicPr>
          <p:cNvPr id="5" name="Рисунок 4">
            <a:extLst>
              <a:ext uri="{FF2B5EF4-FFF2-40B4-BE49-F238E27FC236}">
                <a16:creationId xmlns:a16="http://schemas.microsoft.com/office/drawing/2014/main" id="{1FB817F7-CFAF-4E75-B691-515F53957C36}"/>
              </a:ext>
            </a:extLst>
          </p:cNvPr>
          <p:cNvPicPr>
            <a:picLocks noChangeAspect="1"/>
          </p:cNvPicPr>
          <p:nvPr/>
        </p:nvPicPr>
        <p:blipFill>
          <a:blip r:embed="rId3"/>
          <a:stretch>
            <a:fillRect/>
          </a:stretch>
        </p:blipFill>
        <p:spPr>
          <a:xfrm>
            <a:off x="7265225" y="2033143"/>
            <a:ext cx="4029075" cy="3657600"/>
          </a:xfrm>
          <a:prstGeom prst="rect">
            <a:avLst/>
          </a:prstGeom>
        </p:spPr>
      </p:pic>
      <p:pic>
        <p:nvPicPr>
          <p:cNvPr id="6" name="Рисунок 5">
            <a:extLst>
              <a:ext uri="{FF2B5EF4-FFF2-40B4-BE49-F238E27FC236}">
                <a16:creationId xmlns:a16="http://schemas.microsoft.com/office/drawing/2014/main" id="{A55A847D-8FF4-442F-9712-4DC0B035DB76}"/>
              </a:ext>
            </a:extLst>
          </p:cNvPr>
          <p:cNvPicPr>
            <a:picLocks noChangeAspect="1"/>
          </p:cNvPicPr>
          <p:nvPr/>
        </p:nvPicPr>
        <p:blipFill>
          <a:blip r:embed="rId4"/>
          <a:stretch>
            <a:fillRect/>
          </a:stretch>
        </p:blipFill>
        <p:spPr>
          <a:xfrm>
            <a:off x="1223560" y="4272552"/>
            <a:ext cx="3703217" cy="2585448"/>
          </a:xfrm>
          <a:prstGeom prst="rect">
            <a:avLst/>
          </a:prstGeom>
        </p:spPr>
      </p:pic>
    </p:spTree>
    <p:extLst>
      <p:ext uri="{BB962C8B-B14F-4D97-AF65-F5344CB8AC3E}">
        <p14:creationId xmlns:p14="http://schemas.microsoft.com/office/powerpoint/2010/main" val="70338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651017-7578-421C-A185-50952E7948DB}"/>
              </a:ext>
            </a:extLst>
          </p:cNvPr>
          <p:cNvSpPr>
            <a:spLocks noGrp="1"/>
          </p:cNvSpPr>
          <p:nvPr>
            <p:ph type="title"/>
          </p:nvPr>
        </p:nvSpPr>
        <p:spPr/>
        <p:txBody>
          <a:bodyPr/>
          <a:lstStyle/>
          <a:p>
            <a:pPr algn="ctr"/>
            <a:r>
              <a:rPr lang="en-US" dirty="0">
                <a:solidFill>
                  <a:srgbClr val="7030A0"/>
                </a:solidFill>
              </a:rPr>
              <a:t>Obstacle avoidance</a:t>
            </a:r>
            <a:endParaRPr lang="ru-RU" dirty="0">
              <a:solidFill>
                <a:srgbClr val="7030A0"/>
              </a:solidFill>
            </a:endParaRPr>
          </a:p>
        </p:txBody>
      </p:sp>
      <p:pic>
        <p:nvPicPr>
          <p:cNvPr id="4" name="Объект 3">
            <a:extLst>
              <a:ext uri="{FF2B5EF4-FFF2-40B4-BE49-F238E27FC236}">
                <a16:creationId xmlns:a16="http://schemas.microsoft.com/office/drawing/2014/main" id="{97793201-1B24-4C02-BEB6-AD63E653D7B2}"/>
              </a:ext>
            </a:extLst>
          </p:cNvPr>
          <p:cNvPicPr>
            <a:picLocks noGrp="1" noChangeAspect="1"/>
          </p:cNvPicPr>
          <p:nvPr>
            <p:ph idx="1"/>
          </p:nvPr>
        </p:nvPicPr>
        <p:blipFill>
          <a:blip r:embed="rId2"/>
          <a:stretch>
            <a:fillRect/>
          </a:stretch>
        </p:blipFill>
        <p:spPr>
          <a:xfrm>
            <a:off x="296318" y="2002974"/>
            <a:ext cx="6816051" cy="4206875"/>
          </a:xfrm>
          <a:prstGeom prst="rect">
            <a:avLst/>
          </a:prstGeom>
        </p:spPr>
      </p:pic>
      <p:pic>
        <p:nvPicPr>
          <p:cNvPr id="5" name="Рисунок 4">
            <a:extLst>
              <a:ext uri="{FF2B5EF4-FFF2-40B4-BE49-F238E27FC236}">
                <a16:creationId xmlns:a16="http://schemas.microsoft.com/office/drawing/2014/main" id="{4F74B3FC-1640-4CCF-9E55-91BBBCA21661}"/>
              </a:ext>
            </a:extLst>
          </p:cNvPr>
          <p:cNvPicPr>
            <a:picLocks noChangeAspect="1"/>
          </p:cNvPicPr>
          <p:nvPr/>
        </p:nvPicPr>
        <p:blipFill>
          <a:blip r:embed="rId3"/>
          <a:stretch>
            <a:fillRect/>
          </a:stretch>
        </p:blipFill>
        <p:spPr>
          <a:xfrm>
            <a:off x="7808752" y="2002974"/>
            <a:ext cx="2803321" cy="2293626"/>
          </a:xfrm>
          <a:prstGeom prst="rect">
            <a:avLst/>
          </a:prstGeom>
        </p:spPr>
      </p:pic>
      <p:pic>
        <p:nvPicPr>
          <p:cNvPr id="6" name="Рисунок 5">
            <a:extLst>
              <a:ext uri="{FF2B5EF4-FFF2-40B4-BE49-F238E27FC236}">
                <a16:creationId xmlns:a16="http://schemas.microsoft.com/office/drawing/2014/main" id="{9BE84EFD-A12C-42C3-88ED-9AE79F55B994}"/>
              </a:ext>
            </a:extLst>
          </p:cNvPr>
          <p:cNvPicPr>
            <a:picLocks noChangeAspect="1"/>
          </p:cNvPicPr>
          <p:nvPr/>
        </p:nvPicPr>
        <p:blipFill>
          <a:blip r:embed="rId4"/>
          <a:stretch>
            <a:fillRect/>
          </a:stretch>
        </p:blipFill>
        <p:spPr>
          <a:xfrm>
            <a:off x="7808752" y="4393734"/>
            <a:ext cx="2806384" cy="2293626"/>
          </a:xfrm>
          <a:prstGeom prst="rect">
            <a:avLst/>
          </a:prstGeom>
        </p:spPr>
      </p:pic>
    </p:spTree>
    <p:extLst>
      <p:ext uri="{BB962C8B-B14F-4D97-AF65-F5344CB8AC3E}">
        <p14:creationId xmlns:p14="http://schemas.microsoft.com/office/powerpoint/2010/main" val="3310702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каймление">
  <a:themeElements>
    <a:clrScheme name="Окаймление">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Окаймление">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каймление">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TM03090430[[fn=Окаймление]]</Template>
  <TotalTime>92</TotalTime>
  <Words>719</Words>
  <Application>Microsoft Office PowerPoint</Application>
  <PresentationFormat>Широкоэкранный</PresentationFormat>
  <Paragraphs>72</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Corbel</vt:lpstr>
      <vt:lpstr>Wingdings</vt:lpstr>
      <vt:lpstr>Окаймление</vt:lpstr>
      <vt:lpstr>models</vt:lpstr>
      <vt:lpstr>Robotic systems</vt:lpstr>
      <vt:lpstr>Robotic systems</vt:lpstr>
      <vt:lpstr>The role of simulation</vt:lpstr>
      <vt:lpstr>Requirements for the simulation environment</vt:lpstr>
      <vt:lpstr> Planar Manipulators Toolbox</vt:lpstr>
      <vt:lpstr>Planar Manipulators Toolbox</vt:lpstr>
      <vt:lpstr>Planar manipulator toolbox</vt:lpstr>
      <vt:lpstr>Obstacle avoidance</vt:lpstr>
      <vt:lpstr>Simulink blocks</vt:lpstr>
      <vt:lpstr>Simulink blocks</vt:lpstr>
      <vt:lpstr>Simulink blocks</vt:lpstr>
      <vt:lpstr>Simulink blocks</vt:lpstr>
      <vt:lpstr>Robot model</vt:lpstr>
      <vt:lpstr>Robot playing Yo-yo: Control strategy</vt:lpstr>
      <vt:lpstr>Robot playing Yo-yo: Control strategy</vt:lpstr>
      <vt:lpstr>Joining robot arms</vt:lpstr>
      <vt:lpstr>Joining robot arms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Stateflow models</dc:title>
  <dc:creator>Карюкин Владислав</dc:creator>
  <cp:lastModifiedBy>Владислав Карюкин</cp:lastModifiedBy>
  <cp:revision>21</cp:revision>
  <dcterms:created xsi:type="dcterms:W3CDTF">2019-10-23T21:03:53Z</dcterms:created>
  <dcterms:modified xsi:type="dcterms:W3CDTF">2019-10-24T04:27:48Z</dcterms:modified>
</cp:coreProperties>
</file>